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63" r:id="rId2"/>
    <p:sldId id="272" r:id="rId3"/>
    <p:sldId id="261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E8B1C-3B1E-4737-9796-CA25138CC0B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2B13A-ECC7-489F-9230-8C51C0E9C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9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38E87-F74E-A2BA-4288-78064B5E5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603780"/>
          </a:xfrm>
        </p:spPr>
        <p:txBody>
          <a:bodyPr>
            <a:normAutofit/>
          </a:bodyPr>
          <a:lstStyle/>
          <a:p>
            <a:r>
              <a:rPr lang="cs-CZ" b="1" dirty="0"/>
              <a:t>Dítě ohrožené násilím </a:t>
            </a:r>
            <a:br>
              <a:rPr lang="cs-CZ" b="1" dirty="0"/>
            </a:br>
            <a:r>
              <a:rPr lang="cs-CZ" b="1" dirty="0"/>
              <a:t>v rodině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BEAAB3-10DD-544F-993D-E9E9739F2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1400" b="1" dirty="0"/>
          </a:p>
          <a:p>
            <a:r>
              <a:rPr lang="cs-CZ" sz="1400" b="1" cap="none" dirty="0"/>
              <a:t>Mgr.</a:t>
            </a:r>
            <a:r>
              <a:rPr lang="cs-CZ" sz="1400" b="1" dirty="0"/>
              <a:t> Andrea </a:t>
            </a:r>
            <a:r>
              <a:rPr lang="cs-CZ" sz="1400" b="1" dirty="0" err="1"/>
              <a:t>vrtalová</a:t>
            </a:r>
            <a:r>
              <a:rPr lang="cs-CZ" sz="1400" b="1" dirty="0"/>
              <a:t> – Psychocentrum – manželská a rodinná poradna kraje vysočina, pracoviště intervenční centrum, tř. Legionářů 36, 586 01 Jihlava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726E4E-C4E8-4C00-ED6B-E54B92B40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40" y="-4698"/>
            <a:ext cx="589026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212DD7D-BB4B-0717-84AF-901882BFC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-4698"/>
            <a:ext cx="86741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- Intervenční centrum">
            <a:extLst>
              <a:ext uri="{FF2B5EF4-FFF2-40B4-BE49-F238E27FC236}">
                <a16:creationId xmlns:a16="http://schemas.microsoft.com/office/drawing/2014/main" id="{5436D3D1-C7D0-035C-EEB3-E1E84202C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05" y="-15848"/>
            <a:ext cx="2080260" cy="550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15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7494C-E5DA-CDB2-CA4F-C7CC1223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OSPOD v systému pomoci</a:t>
            </a:r>
            <a:br>
              <a:rPr lang="cs-CZ" dirty="0"/>
            </a:br>
            <a:r>
              <a:rPr lang="cs-CZ" b="1" dirty="0"/>
              <a:t>jak ji vnímáme v rámci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16C079-80AC-4FAE-8FF8-7023A95862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cs-CZ" sz="1800" dirty="0"/>
          </a:p>
          <a:p>
            <a:pPr lvl="1"/>
            <a:r>
              <a:rPr lang="cs-CZ" dirty="0"/>
              <a:t>Komplexní šetření a posouzení ohrožení dítěte (v terénu, v rodině).</a:t>
            </a:r>
            <a:endParaRPr lang="cs-CZ" sz="1600" dirty="0"/>
          </a:p>
          <a:p>
            <a:pPr lvl="1"/>
            <a:r>
              <a:rPr lang="cs-CZ" dirty="0"/>
              <a:t>Nařízení a realizace ochranných opatření (např. uložení výchovného opatření, návrh na předběžné opatření soudu).</a:t>
            </a:r>
            <a:endParaRPr lang="cs-CZ" sz="1600" dirty="0"/>
          </a:p>
          <a:p>
            <a:pPr lvl="1"/>
            <a:r>
              <a:rPr lang="cs-CZ" dirty="0"/>
              <a:t>Informování IC o šetřeních a důležitých skutečnostech týkajících se ohroženého dítěte.</a:t>
            </a:r>
            <a:endParaRPr lang="cs-CZ" sz="1600" dirty="0"/>
          </a:p>
          <a:p>
            <a:pPr lvl="1"/>
            <a:r>
              <a:rPr lang="cs-CZ" dirty="0"/>
              <a:t>Návrh opatření a dohled nad jejich plněním (např. soudní opatření, dohled nad stykem).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94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D4154-FB38-44F4-0411-FF2F5711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Multidisciplinární setkání a plánování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BD0B42-696F-0434-1388-898AF9F63C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Účel:</a:t>
            </a:r>
            <a:endParaRPr lang="cs-CZ" sz="1800" dirty="0"/>
          </a:p>
          <a:p>
            <a:pPr lvl="1"/>
            <a:r>
              <a:rPr lang="cs-CZ" dirty="0"/>
              <a:t>Sdílení informací (za účasti všech relevantních aktérů: IC, OSPOD, Policie, Škola, Zdravotníci).</a:t>
            </a:r>
            <a:endParaRPr lang="cs-CZ" sz="1600" dirty="0"/>
          </a:p>
          <a:p>
            <a:pPr lvl="1"/>
            <a:r>
              <a:rPr lang="cs-CZ" dirty="0"/>
              <a:t>Společné vyhodnocení rizik a potřeb.</a:t>
            </a:r>
            <a:endParaRPr lang="cs-CZ" sz="1600" dirty="0"/>
          </a:p>
          <a:p>
            <a:pPr lvl="1"/>
            <a:r>
              <a:rPr lang="cs-CZ" dirty="0"/>
              <a:t>Koordinace a nastavení efektivního plánu pomoci a ochrany.</a:t>
            </a:r>
            <a:endParaRPr lang="cs-CZ" sz="1600" dirty="0"/>
          </a:p>
          <a:p>
            <a:pPr lvl="0"/>
            <a:r>
              <a:rPr lang="cs-CZ" b="1" dirty="0"/>
              <a:t>Výstup:</a:t>
            </a:r>
            <a:endParaRPr lang="cs-CZ" sz="1800" dirty="0"/>
          </a:p>
          <a:p>
            <a:pPr lvl="1"/>
            <a:r>
              <a:rPr lang="cs-CZ" dirty="0"/>
              <a:t>Zápis domluveného plánu opatření.</a:t>
            </a:r>
            <a:endParaRPr lang="cs-CZ" sz="1600" dirty="0"/>
          </a:p>
          <a:p>
            <a:pPr lvl="1"/>
            <a:r>
              <a:rPr lang="cs-CZ" dirty="0"/>
              <a:t>Jasné určení odpovědností a termínů plnění.</a:t>
            </a:r>
            <a:endParaRPr lang="cs-CZ" sz="1600" dirty="0"/>
          </a:p>
          <a:p>
            <a:pPr lvl="1"/>
            <a:r>
              <a:rPr lang="cs-CZ" dirty="0"/>
              <a:t>Pravidelná revize plánu.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73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FBA77-5DDC-A31A-6825-2F0992A9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Práce s dítětem a doporučená péče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87E84-ACC3-2277-3C5C-A4947DC2B0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Zajištění bezpečí:</a:t>
            </a:r>
            <a:r>
              <a:rPr lang="cs-CZ" dirty="0"/>
              <a:t> Prvořadé je vyjmutí z akutní rizikové situace (např. krizová lůžka IC, azylový dům, předběžné opatření).</a:t>
            </a:r>
            <a:endParaRPr lang="cs-CZ" sz="1800" dirty="0"/>
          </a:p>
          <a:p>
            <a:pPr lvl="0"/>
            <a:r>
              <a:rPr lang="cs-CZ" b="1" dirty="0"/>
              <a:t>Odborná péče:</a:t>
            </a:r>
            <a:endParaRPr lang="cs-CZ" sz="1800" dirty="0"/>
          </a:p>
          <a:p>
            <a:pPr lvl="1"/>
            <a:r>
              <a:rPr lang="cs-CZ" dirty="0"/>
              <a:t>Doporučení a zprostředkování psychologické/terapeutické péče zaměřené na trauma z domácího násilí.</a:t>
            </a:r>
            <a:endParaRPr lang="cs-CZ" sz="1600" dirty="0"/>
          </a:p>
          <a:p>
            <a:pPr lvl="1"/>
            <a:r>
              <a:rPr lang="cs-CZ" dirty="0"/>
              <a:t>Rozhovory s dítětem v bezpečném a citlivém prostředí, respektování jeho tempa.</a:t>
            </a:r>
            <a:endParaRPr lang="cs-CZ" sz="1600" dirty="0"/>
          </a:p>
          <a:p>
            <a:pPr lvl="0"/>
            <a:r>
              <a:rPr lang="cs-CZ" b="1" dirty="0"/>
              <a:t>Dítě vnímáno jako oběť, ne jako svědek</a:t>
            </a:r>
            <a:r>
              <a:rPr lang="cs-CZ" dirty="0"/>
              <a:t> – má právo na vlastní podporu a prostor ke zpracování zážitků.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74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9661F-C495-AC71-8985-134BEB38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0345"/>
            <a:ext cx="10364451" cy="1693628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/>
              <a:t>Práce s osobou nezvládající agresi jako důležitá součást při pomoci nezletilému dítěti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48DBE-D92F-8EE8-1D6B-862CBE16A5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Cíl:</a:t>
            </a:r>
            <a:r>
              <a:rPr lang="cs-CZ" dirty="0"/>
              <a:t> Převzetí odpovědnosti za své chování a změna vzorců.</a:t>
            </a:r>
            <a:endParaRPr lang="cs-CZ" sz="1800" dirty="0"/>
          </a:p>
          <a:p>
            <a:pPr lvl="0"/>
            <a:r>
              <a:rPr lang="cs-CZ" b="1" dirty="0"/>
              <a:t>Opatření:</a:t>
            </a:r>
            <a:endParaRPr lang="cs-CZ" sz="1800" dirty="0"/>
          </a:p>
          <a:p>
            <a:pPr lvl="1"/>
            <a:r>
              <a:rPr lang="cs-CZ" dirty="0"/>
              <a:t>Doporučení programů pro práci s agresí (např. akreditované programy pro násilné osoby).</a:t>
            </a:r>
            <a:endParaRPr lang="cs-CZ" sz="1600" dirty="0"/>
          </a:p>
          <a:p>
            <a:pPr lvl="1"/>
            <a:r>
              <a:rPr lang="cs-CZ" dirty="0"/>
              <a:t>Využití zákonných nástrojů (např. vykázání Policií ČR, soudní uložení povinnosti účastnit se programu).</a:t>
            </a:r>
            <a:endParaRPr lang="cs-CZ" sz="1600" dirty="0"/>
          </a:p>
          <a:p>
            <a:pPr lvl="1"/>
            <a:r>
              <a:rPr lang="cs-CZ" dirty="0"/>
              <a:t>Koordinovaná komunikace mezi OSPOD a IC.</a:t>
            </a:r>
            <a:endParaRPr lang="cs-CZ" sz="1600" dirty="0"/>
          </a:p>
          <a:p>
            <a:pPr lvl="0"/>
            <a:r>
              <a:rPr lang="cs-CZ" b="1" dirty="0"/>
              <a:t>Důležité:</a:t>
            </a:r>
            <a:r>
              <a:rPr lang="cs-CZ" dirty="0"/>
              <a:t> Zajištění maximální možné bezpečnosti oběti a dětí při komunikaci s původcem násilí.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8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F5729-442D-7F16-1946-D0AC005D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Dobrá praxe vs. Špatná praxe: Klíčové rozdíly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8D2D8A1-E441-85E1-B224-0CA823B9A40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90807630"/>
              </p:ext>
            </p:extLst>
          </p:nvPr>
        </p:nvGraphicFramePr>
        <p:xfrm>
          <a:off x="914400" y="2366963"/>
          <a:ext cx="10363200" cy="451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1396169319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306641149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3314667817"/>
                    </a:ext>
                  </a:extLst>
                </a:gridCol>
              </a:tblGrid>
              <a:tr h="645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Oblast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Dobrá praxe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Špatná praxe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6200" marB="76200"/>
                </a:tc>
                <a:extLst>
                  <a:ext uri="{0D108BD9-81ED-4DB2-BD59-A6C34878D82A}">
                    <a16:rowId xmlns:a16="http://schemas.microsoft.com/office/drawing/2014/main" val="1346463649"/>
                  </a:ext>
                </a:extLst>
              </a:tr>
              <a:tr h="645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Sdílení informací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Okamžité a relevantní, v souladu se zákonem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Nedostatečné, oběť je ohrožena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114300"/>
                </a:tc>
                <a:extLst>
                  <a:ext uri="{0D108BD9-81ED-4DB2-BD59-A6C34878D82A}">
                    <a16:rowId xmlns:a16="http://schemas.microsoft.com/office/drawing/2014/main" val="1317831861"/>
                  </a:ext>
                </a:extLst>
              </a:tr>
              <a:tr h="645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Koordinace kroků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Společné plánování, jasně definované role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Jednání nezávisle, duplicita služeb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114300"/>
                </a:tc>
                <a:extLst>
                  <a:ext uri="{0D108BD9-81ED-4DB2-BD59-A6C34878D82A}">
                    <a16:rowId xmlns:a16="http://schemas.microsoft.com/office/drawing/2014/main" val="1090131708"/>
                  </a:ext>
                </a:extLst>
              </a:tr>
              <a:tr h="645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Termíny/Odpovědnost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Jasné termíny, pravidelné vyhodnocení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Neplnění termínů, opožděné řešení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114300"/>
                </a:tc>
                <a:extLst>
                  <a:ext uri="{0D108BD9-81ED-4DB2-BD59-A6C34878D82A}">
                    <a16:rowId xmlns:a16="http://schemas.microsoft.com/office/drawing/2014/main" val="830108026"/>
                  </a:ext>
                </a:extLst>
              </a:tr>
              <a:tr h="645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Posouzení rizik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Jednotná metodika, pravidelná aktualizace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Povrchní posouzení, rizika podceněna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114300"/>
                </a:tc>
                <a:extLst>
                  <a:ext uri="{0D108BD9-81ED-4DB2-BD59-A6C34878D82A}">
                    <a16:rowId xmlns:a16="http://schemas.microsoft.com/office/drawing/2014/main" val="1354095701"/>
                  </a:ext>
                </a:extLst>
              </a:tr>
              <a:tr h="645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 dítěte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Dítě vnímáno jako oběť, trauma respektováno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Dítě jen jako svědek, trauma přehlíženo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114300"/>
                </a:tc>
                <a:extLst>
                  <a:ext uri="{0D108BD9-81ED-4DB2-BD59-A6C34878D82A}">
                    <a16:rowId xmlns:a16="http://schemas.microsoft.com/office/drawing/2014/main" val="1332669140"/>
                  </a:ext>
                </a:extLst>
              </a:tr>
              <a:tr h="645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Ukončení spolupráce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 pominutí rizik, stabilizaci situace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114300" marB="1143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Ukončena náhodně, rizika přetrvávají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114300"/>
                </a:tc>
                <a:extLst>
                  <a:ext uri="{0D108BD9-81ED-4DB2-BD59-A6C34878D82A}">
                    <a16:rowId xmlns:a16="http://schemas.microsoft.com/office/drawing/2014/main" val="289271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84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D1BDA-3721-35C9-F087-28D51402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48CC89-735C-6049-211F-A9C6A17321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Motto: </a:t>
            </a:r>
            <a:r>
              <a:rPr lang="cs-CZ" dirty="0"/>
              <a:t>Věřím, že právě propojení odborností a vzájemná komunikace jsou tím, co nám umožňuje účinně chránit děti a pomáhat rodinám, které se ocitly v krizi.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3200" b="1" dirty="0"/>
              <a:t>Děkuji za pozornost</a:t>
            </a:r>
          </a:p>
          <a:p>
            <a:pPr marL="457200" lvl="1" indent="0" algn="ctr">
              <a:buNone/>
            </a:pPr>
            <a:endParaRPr lang="cs-CZ" sz="1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15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dirty="0">
                <a:latin typeface="Arial"/>
                <a:ea typeface="Arial"/>
                <a:cs typeface="Arial"/>
                <a:sym typeface="Arial"/>
              </a:rPr>
              <a:t>Intervenční centra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Clr>
                <a:srgbClr val="002060"/>
              </a:buClr>
              <a:buSzPts val="2000"/>
              <a:buNone/>
            </a:pPr>
            <a:r>
              <a:rPr lang="cs-CZ" dirty="0">
                <a:latin typeface="Rasa"/>
                <a:ea typeface="Rasa"/>
                <a:cs typeface="Rasa"/>
                <a:sym typeface="Rasa"/>
              </a:rPr>
              <a:t>Služba sociální prevence od 1. 1. 2007 </a:t>
            </a:r>
            <a:r>
              <a:rPr lang="cs-CZ" dirty="0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(</a:t>
            </a:r>
            <a:r>
              <a:rPr lang="cs-CZ" dirty="0">
                <a:latin typeface="Rasa"/>
                <a:sym typeface="Rasa"/>
              </a:rPr>
              <a:t>zákon </a:t>
            </a:r>
            <a:r>
              <a:rPr lang="cs-CZ" dirty="0">
                <a:latin typeface="Rasa"/>
              </a:rPr>
              <a:t>č. 135/2006 Sb.</a:t>
            </a:r>
            <a:r>
              <a:rPr lang="cs-CZ" dirty="0">
                <a:latin typeface="Rasa"/>
                <a:sym typeface="Rasa"/>
              </a:rPr>
              <a:t>) </a:t>
            </a:r>
            <a:br>
              <a:rPr lang="cs-CZ" dirty="0">
                <a:latin typeface="Rasa"/>
                <a:sym typeface="Rasa"/>
              </a:rPr>
            </a:br>
            <a:br>
              <a:rPr lang="cs-CZ" sz="900" dirty="0">
                <a:latin typeface="Rasa"/>
                <a:sym typeface="Rasa"/>
              </a:rPr>
            </a:br>
            <a:r>
              <a:rPr lang="cs-CZ" b="1" dirty="0">
                <a:latin typeface="Rasa"/>
                <a:ea typeface="Rasa"/>
                <a:cs typeface="Rasa"/>
                <a:sym typeface="Rasa"/>
              </a:rPr>
              <a:t>Asociace pracovníků intervenčních center (APIC</a:t>
            </a:r>
            <a:r>
              <a:rPr lang="cs-CZ" b="1" dirty="0">
                <a:solidFill>
                  <a:srgbClr val="002060"/>
                </a:solidFill>
                <a:latin typeface="Rasa"/>
                <a:ea typeface="Rasa"/>
                <a:cs typeface="Rasa"/>
                <a:sym typeface="Rasa"/>
              </a:rPr>
              <a:t>) </a:t>
            </a:r>
            <a:br>
              <a:rPr lang="cs-CZ" b="1" dirty="0">
                <a:solidFill>
                  <a:srgbClr val="002060"/>
                </a:solidFill>
                <a:latin typeface="Rasa"/>
                <a:ea typeface="Rasa"/>
                <a:cs typeface="Rasa"/>
                <a:sym typeface="Rasa"/>
              </a:rPr>
            </a:br>
            <a:r>
              <a:rPr lang="cs-CZ" dirty="0">
                <a:latin typeface="Rasa"/>
                <a:sym typeface="Rasa"/>
              </a:rPr>
              <a:t>sdružuje 16 (+1) </a:t>
            </a:r>
            <a:r>
              <a:rPr lang="cs-CZ" dirty="0">
                <a:latin typeface="Rasa"/>
                <a:ea typeface="Rasa"/>
                <a:cs typeface="Rasa"/>
                <a:sym typeface="Rasa"/>
              </a:rPr>
              <a:t>intervenčních center z celé ČR</a:t>
            </a:r>
            <a:br>
              <a:rPr lang="cs-CZ" dirty="0">
                <a:latin typeface="Rasa"/>
                <a:ea typeface="Rasa"/>
                <a:cs typeface="Rasa"/>
                <a:sym typeface="Rasa"/>
              </a:rPr>
            </a:br>
            <a:r>
              <a:rPr lang="cs-CZ" sz="1900" b="1" dirty="0">
                <a:latin typeface="Rasa"/>
                <a:ea typeface="Rasa"/>
                <a:cs typeface="Rasa"/>
                <a:sym typeface="Rasa"/>
              </a:rPr>
              <a:t>Působnost</a:t>
            </a:r>
            <a:r>
              <a:rPr lang="cs-CZ" sz="1900" b="1" dirty="0">
                <a:solidFill>
                  <a:srgbClr val="002060"/>
                </a:solidFill>
                <a:latin typeface="Rasa"/>
                <a:ea typeface="Rasa"/>
                <a:cs typeface="Rasa"/>
                <a:sym typeface="Rasa"/>
              </a:rPr>
              <a:t> </a:t>
            </a:r>
            <a:r>
              <a:rPr lang="cs-CZ" sz="1900" dirty="0">
                <a:latin typeface="Rasa"/>
                <a:ea typeface="Rasa"/>
                <a:cs typeface="Rasa"/>
                <a:sym typeface="Rasa"/>
              </a:rPr>
              <a:t>ve všech krajích celé ČR, </a:t>
            </a:r>
          </a:p>
          <a:p>
            <a:pPr marL="0" lvl="0" indent="0">
              <a:spcBef>
                <a:spcPts val="0"/>
              </a:spcBef>
              <a:buClr>
                <a:srgbClr val="002060"/>
              </a:buClr>
              <a:buSzPts val="2000"/>
              <a:buNone/>
            </a:pPr>
            <a:r>
              <a:rPr lang="cs-CZ" sz="1900" dirty="0">
                <a:latin typeface="Rasa"/>
                <a:ea typeface="Rasa"/>
                <a:cs typeface="Rasa"/>
                <a:sym typeface="Rasa"/>
              </a:rPr>
              <a:t>ambulantní a terénní forma pomoci</a:t>
            </a:r>
            <a:endParaRPr lang="cs-CZ" sz="1900" dirty="0"/>
          </a:p>
          <a:p>
            <a:pPr marL="0" lvl="0" indent="0">
              <a:spcBef>
                <a:spcPts val="0"/>
              </a:spcBef>
              <a:buClr>
                <a:srgbClr val="002060"/>
              </a:buClr>
              <a:buSzPts val="2000"/>
              <a:buNone/>
            </a:pPr>
            <a:endParaRPr lang="cs-CZ" sz="800" dirty="0">
              <a:latin typeface="Rasa"/>
              <a:ea typeface="Rasa"/>
              <a:cs typeface="Rasa"/>
              <a:sym typeface="Rasa"/>
            </a:endParaRPr>
          </a:p>
          <a:p>
            <a:pPr marL="0" lvl="0" indent="0">
              <a:spcBef>
                <a:spcPts val="0"/>
              </a:spcBef>
              <a:buClr>
                <a:srgbClr val="002060"/>
              </a:buClr>
              <a:buSzPts val="2000"/>
              <a:buNone/>
            </a:pPr>
            <a:r>
              <a:rPr lang="cs-CZ" sz="1900" b="1" dirty="0">
                <a:solidFill>
                  <a:srgbClr val="002060"/>
                </a:solidFill>
                <a:latin typeface="Rasa"/>
                <a:ea typeface="Rasa"/>
                <a:cs typeface="Rasa"/>
                <a:sym typeface="Rasa"/>
              </a:rPr>
              <a:t>Cílové skupiny</a:t>
            </a:r>
            <a:endParaRPr lang="cs-CZ" sz="1900" b="1" dirty="0">
              <a:latin typeface="Rasa"/>
              <a:ea typeface="Rasa"/>
              <a:cs typeface="Rasa"/>
              <a:sym typeface="Rasa"/>
            </a:endParaRPr>
          </a:p>
          <a:p>
            <a:pPr marL="179999" lvl="1" indent="-179999">
              <a:spcBef>
                <a:spcPts val="0"/>
              </a:spcBef>
              <a:buSzPts val="2000"/>
            </a:pPr>
            <a:r>
              <a:rPr lang="cs-CZ" sz="1900" dirty="0">
                <a:latin typeface="Rasa"/>
                <a:ea typeface="Rasa"/>
                <a:cs typeface="Rasa"/>
                <a:sym typeface="Rasa"/>
              </a:rPr>
              <a:t>Oběti a svědci domácího násilí, </a:t>
            </a:r>
          </a:p>
          <a:p>
            <a:pPr marL="0" lvl="1" indent="0">
              <a:spcBef>
                <a:spcPts val="0"/>
              </a:spcBef>
              <a:buSzPts val="2000"/>
              <a:buNone/>
            </a:pPr>
            <a:r>
              <a:rPr lang="cs-CZ" sz="1900" dirty="0">
                <a:latin typeface="Rasa"/>
                <a:ea typeface="Rasa"/>
                <a:cs typeface="Rasa"/>
                <a:sym typeface="Rasa"/>
              </a:rPr>
              <a:t>   ex-partnerský </a:t>
            </a:r>
            <a:r>
              <a:rPr lang="cs-CZ" sz="1900" dirty="0" err="1">
                <a:latin typeface="Rasa"/>
                <a:ea typeface="Rasa"/>
                <a:cs typeface="Rasa"/>
                <a:sym typeface="Rasa"/>
              </a:rPr>
              <a:t>stalking</a:t>
            </a:r>
            <a:endParaRPr lang="cs-CZ" sz="1900" dirty="0">
              <a:latin typeface="Rasa"/>
              <a:ea typeface="Rasa"/>
              <a:cs typeface="Rasa"/>
              <a:sym typeface="Rasa"/>
            </a:endParaRPr>
          </a:p>
          <a:p>
            <a:pPr marL="179999" lvl="1" indent="-179999">
              <a:spcBef>
                <a:spcPts val="0"/>
              </a:spcBef>
              <a:buSzPts val="2000"/>
            </a:pPr>
            <a:r>
              <a:rPr lang="cs-CZ" sz="1900" dirty="0">
                <a:latin typeface="Rasa"/>
                <a:ea typeface="Rasa"/>
                <a:cs typeface="Rasa"/>
                <a:sym typeface="Rasa"/>
              </a:rPr>
              <a:t>Nezletilé děti od 0 -16 let - snaha o sjednocení</a:t>
            </a:r>
          </a:p>
          <a:p>
            <a:pPr marL="179999" lvl="1" indent="-179999">
              <a:spcBef>
                <a:spcPts val="0"/>
              </a:spcBef>
              <a:buSzPts val="2000"/>
              <a:buNone/>
            </a:pPr>
            <a:endParaRPr lang="cs-CZ" sz="800" dirty="0">
              <a:latin typeface="Rasa"/>
              <a:ea typeface="Rasa"/>
              <a:cs typeface="Rasa"/>
              <a:sym typeface="Rasa"/>
            </a:endParaRPr>
          </a:p>
          <a:p>
            <a:pPr marL="179999" lvl="1" indent="-179999">
              <a:spcBef>
                <a:spcPts val="0"/>
              </a:spcBef>
              <a:buSzPts val="2000"/>
              <a:buNone/>
            </a:pPr>
            <a:endParaRPr lang="cs-CZ" sz="800" dirty="0">
              <a:latin typeface="Rasa"/>
              <a:ea typeface="Rasa"/>
              <a:cs typeface="Rasa"/>
              <a:sym typeface="Rasa"/>
            </a:endParaRPr>
          </a:p>
          <a:p>
            <a:pPr marL="179999" lvl="0" indent="-179999">
              <a:spcBef>
                <a:spcPts val="0"/>
              </a:spcBef>
              <a:buClr>
                <a:srgbClr val="002060"/>
              </a:buClr>
              <a:buSzPts val="2000"/>
              <a:buNone/>
            </a:pPr>
            <a:r>
              <a:rPr lang="cs-CZ" sz="1900" b="1" dirty="0">
                <a:latin typeface="Rasa"/>
                <a:ea typeface="Rasa"/>
                <a:cs typeface="Rasa"/>
                <a:sym typeface="Rasa"/>
              </a:rPr>
              <a:t>Složení týmů </a:t>
            </a:r>
            <a:r>
              <a:rPr lang="cs-CZ" sz="1900" dirty="0">
                <a:latin typeface="Rasa"/>
                <a:ea typeface="Rasa"/>
                <a:cs typeface="Rasa"/>
                <a:sym typeface="Rasa"/>
              </a:rPr>
              <a:t>- sociální pracovníci, psychoterapeuti, psychologové, právníci/ advokáti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4F7C4-0CFB-86C2-756B-1B47BE4A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Včasná ochrana a efektivní zvládání situací ohrožení nezletilého dítěte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9014D6-7665-014A-E100-B8E8653C12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Společný cíl: Včasná ochrana a efektivní zvládání situací ohrožení</a:t>
            </a:r>
            <a:endParaRPr lang="cs-CZ" sz="1800" dirty="0"/>
          </a:p>
          <a:p>
            <a:pPr lvl="0"/>
            <a:r>
              <a:rPr lang="cs-CZ" b="1" dirty="0"/>
              <a:t>Pohled IC:</a:t>
            </a:r>
            <a:r>
              <a:rPr lang="cs-CZ" dirty="0"/>
              <a:t> Dítě jako oběť domácího násilí, nikoliv pouze jako svědek (i při absenci fyzického napadení).</a:t>
            </a:r>
            <a:endParaRPr lang="cs-CZ" sz="1800" dirty="0"/>
          </a:p>
          <a:p>
            <a:pPr lvl="0"/>
            <a:r>
              <a:rPr lang="cs-CZ" b="1" dirty="0"/>
              <a:t>Klíčové faktory úspěchu:</a:t>
            </a:r>
            <a:endParaRPr lang="cs-CZ" sz="1800" dirty="0"/>
          </a:p>
          <a:p>
            <a:pPr lvl="1"/>
            <a:r>
              <a:rPr lang="cs-CZ" dirty="0"/>
              <a:t>Včasná identifikace ohrožení</a:t>
            </a:r>
            <a:endParaRPr lang="cs-CZ" sz="1600" dirty="0"/>
          </a:p>
          <a:p>
            <a:pPr lvl="1"/>
            <a:r>
              <a:rPr lang="cs-CZ" dirty="0"/>
              <a:t>Citlivá komunikace</a:t>
            </a:r>
            <a:endParaRPr lang="cs-CZ" sz="1600" dirty="0"/>
          </a:p>
          <a:p>
            <a:pPr lvl="1"/>
            <a:r>
              <a:rPr lang="cs-CZ" dirty="0"/>
              <a:t>Koordinovaný postup mezi všemi orgány (OSPOD, Policie, Škola, IC…..)</a:t>
            </a:r>
            <a:endParaRPr lang="cs-CZ" sz="1600" dirty="0"/>
          </a:p>
          <a:p>
            <a:pPr lvl="0"/>
            <a:r>
              <a:rPr lang="cs-CZ" b="1" dirty="0"/>
              <a:t>Motto:</a:t>
            </a:r>
            <a:r>
              <a:rPr lang="cs-CZ" dirty="0"/>
              <a:t> Propojení odborností a vzájemná komunikace jsou klíčové pro bezpečí a stabilizaci rodinné situace.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47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2D58A-1C98-D8DF-B2B6-F2D6A687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Nejlepší zájem dítěte – Právní hledisko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F69626-C3DF-1211-F5C1-54C22FE9CA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Název:</a:t>
            </a:r>
            <a:r>
              <a:rPr lang="cs-CZ" dirty="0"/>
              <a:t> Nejlepší zájem dítěte: Právní a etický rámec (1/3)</a:t>
            </a:r>
            <a:endParaRPr lang="cs-CZ" sz="1800" dirty="0"/>
          </a:p>
          <a:p>
            <a:pPr lvl="0"/>
            <a:r>
              <a:rPr lang="cs-CZ" b="1" dirty="0"/>
              <a:t>Právní základ:</a:t>
            </a:r>
            <a:endParaRPr lang="cs-CZ" sz="1800" dirty="0"/>
          </a:p>
          <a:p>
            <a:pPr lvl="1"/>
            <a:r>
              <a:rPr lang="cs-CZ" dirty="0"/>
              <a:t>Základní princip dle </a:t>
            </a:r>
            <a:r>
              <a:rPr lang="cs-CZ" b="1" dirty="0"/>
              <a:t>Úmluvy o právech dítěte</a:t>
            </a:r>
            <a:r>
              <a:rPr lang="cs-CZ" dirty="0"/>
              <a:t> (čl. 3): "Zájem dítěte musí být předním hlediskem při jakékoli činnosti týkající se dětí..."</a:t>
            </a:r>
            <a:endParaRPr lang="cs-CZ" sz="1600" dirty="0"/>
          </a:p>
          <a:p>
            <a:pPr lvl="1"/>
            <a:r>
              <a:rPr lang="cs-CZ" b="1" dirty="0"/>
              <a:t>Občanský zákoník (§ 8 a násl.):</a:t>
            </a:r>
            <a:r>
              <a:rPr lang="cs-CZ" dirty="0"/>
              <a:t> "Zájem dítěte je prvořadým hlediskem při rozhodování ve všech věcech, které se ho týkají."</a:t>
            </a:r>
            <a:endParaRPr lang="cs-CZ" sz="1600" dirty="0"/>
          </a:p>
          <a:p>
            <a:pPr lvl="1"/>
            <a:r>
              <a:rPr lang="cs-CZ" b="1" dirty="0"/>
              <a:t>Zákon o sociálně-právní ochraně dětí (SPOD):</a:t>
            </a:r>
            <a:r>
              <a:rPr lang="cs-CZ" dirty="0"/>
              <a:t> Zájem a blaho dítěte jsou stěžejní.</a:t>
            </a:r>
            <a:endParaRPr lang="cs-CZ" sz="1600" dirty="0"/>
          </a:p>
          <a:p>
            <a:pPr lvl="0"/>
            <a:r>
              <a:rPr lang="cs-CZ" b="1" dirty="0"/>
              <a:t>Posuzování by mělo být vždy individuální a komplexní.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40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8911E-F24C-37E5-13C8-2F70444F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Nejlepší zájem dítěte – Klíčová kritéria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33E2CE-4A52-6975-BEFC-54D89622E5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Název:</a:t>
            </a:r>
            <a:r>
              <a:rPr lang="cs-CZ" dirty="0"/>
              <a:t> Nejlepší zájem dítěte: Klíčová kritéria posuzování (2/3)</a:t>
            </a:r>
            <a:endParaRPr lang="cs-CZ" sz="1800" dirty="0"/>
          </a:p>
          <a:p>
            <a:pPr lvl="0"/>
            <a:r>
              <a:rPr lang="cs-CZ" b="1" dirty="0"/>
              <a:t>Klíčová kritéria (dle judikatury a metodik):</a:t>
            </a:r>
            <a:endParaRPr lang="cs-CZ" sz="1800" dirty="0"/>
          </a:p>
          <a:p>
            <a:pPr lvl="1"/>
            <a:r>
              <a:rPr lang="cs-CZ" b="1" dirty="0"/>
              <a:t>Bezpečí:</a:t>
            </a:r>
            <a:r>
              <a:rPr lang="cs-CZ" dirty="0"/>
              <a:t> Fyzické, psychické i sociální.</a:t>
            </a:r>
            <a:endParaRPr lang="cs-CZ" sz="1600" dirty="0"/>
          </a:p>
          <a:p>
            <a:pPr lvl="1"/>
            <a:r>
              <a:rPr lang="cs-CZ" b="1" dirty="0"/>
              <a:t>Stabilita prostředí:</a:t>
            </a:r>
            <a:r>
              <a:rPr lang="cs-CZ" dirty="0"/>
              <a:t> Zajištění předvídatelného a klidného prostředí pro vývoj.</a:t>
            </a:r>
            <a:endParaRPr lang="cs-CZ" sz="1600" dirty="0"/>
          </a:p>
          <a:p>
            <a:pPr lvl="1"/>
            <a:r>
              <a:rPr lang="cs-CZ" b="1" dirty="0"/>
              <a:t>Bezpečné vztahy:</a:t>
            </a:r>
            <a:r>
              <a:rPr lang="cs-CZ" dirty="0"/>
              <a:t> Umožnění kontaktu s rodiči a dalšími blízkými osobami, které jsou pro dítě bezpečné a podpůrné.</a:t>
            </a:r>
            <a:endParaRPr lang="cs-CZ" sz="1600" dirty="0"/>
          </a:p>
          <a:p>
            <a:pPr lvl="1"/>
            <a:r>
              <a:rPr lang="cs-CZ" b="1" dirty="0"/>
              <a:t>Názor a přání dítěte:</a:t>
            </a:r>
            <a:r>
              <a:rPr lang="cs-CZ" dirty="0"/>
              <a:t> Naslouchání dítěti a zohlednění jeho názoru úměrně jeho věku a vyspělosti.</a:t>
            </a:r>
            <a:endParaRPr lang="cs-CZ" sz="1600" dirty="0"/>
          </a:p>
          <a:p>
            <a:pPr lvl="1"/>
            <a:r>
              <a:rPr lang="cs-CZ" b="1" dirty="0"/>
              <a:t>Individuální potřeby:</a:t>
            </a:r>
            <a:r>
              <a:rPr lang="cs-CZ" dirty="0"/>
              <a:t> Zohlednění specifických zdravotních, emočních a vývojových potřeb.</a:t>
            </a:r>
            <a:endParaRPr lang="cs-CZ" sz="1600" dirty="0"/>
          </a:p>
          <a:p>
            <a:pPr lvl="1"/>
            <a:r>
              <a:rPr lang="cs-CZ" b="1" dirty="0"/>
              <a:t>Dlouhodobé dopady:</a:t>
            </a:r>
            <a:r>
              <a:rPr lang="cs-CZ" dirty="0"/>
              <a:t> Posouzení, jaké řešení bude pro dítě nejlepší z dlouhodobé perspektivy.</a:t>
            </a:r>
            <a:endParaRPr lang="cs-CZ" sz="16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86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E1758-7484-8D84-E2E4-323077F7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Nejlepší zájem dítěte – Etika a praxe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6FCA3B-8597-D108-2AA7-18BA6176BF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9304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Název:</a:t>
            </a:r>
            <a:r>
              <a:rPr lang="cs-CZ" dirty="0"/>
              <a:t> Nejlepší zájem dítěte: Etika a praxe (3/3)</a:t>
            </a:r>
            <a:endParaRPr lang="cs-CZ" sz="1800" dirty="0"/>
          </a:p>
          <a:p>
            <a:pPr lvl="0"/>
            <a:r>
              <a:rPr lang="cs-CZ" b="1" dirty="0"/>
              <a:t>Morální/etické hledisko:</a:t>
            </a:r>
            <a:endParaRPr lang="cs-CZ" sz="1800" dirty="0"/>
          </a:p>
          <a:p>
            <a:pPr lvl="1"/>
            <a:r>
              <a:rPr lang="cs-CZ" b="1" dirty="0"/>
              <a:t>Neubližovat:</a:t>
            </a:r>
            <a:r>
              <a:rPr lang="cs-CZ" dirty="0"/>
              <a:t> Zamezení vystavování strachu, chronickému stresu a traumatizaci.</a:t>
            </a:r>
            <a:endParaRPr lang="cs-CZ" sz="1600" dirty="0"/>
          </a:p>
          <a:p>
            <a:pPr lvl="1"/>
            <a:r>
              <a:rPr lang="cs-CZ" b="1" dirty="0"/>
              <a:t>Konat dobro:</a:t>
            </a:r>
            <a:r>
              <a:rPr lang="cs-CZ" dirty="0"/>
              <a:t> Aktivní podpora zdravého psychosociálního vývoje a odolnosti.</a:t>
            </a:r>
            <a:endParaRPr lang="cs-CZ" sz="1600" dirty="0"/>
          </a:p>
          <a:p>
            <a:pPr lvl="1"/>
            <a:r>
              <a:rPr lang="cs-CZ" b="1" dirty="0"/>
              <a:t>Respekt k dítěti:</a:t>
            </a:r>
            <a:r>
              <a:rPr lang="cs-CZ" dirty="0"/>
              <a:t> Jeho hlas a prožívání mají hodnotu a musí být brány v potaz.</a:t>
            </a:r>
            <a:endParaRPr lang="cs-CZ" sz="1600" dirty="0"/>
          </a:p>
          <a:p>
            <a:pPr lvl="0"/>
            <a:r>
              <a:rPr lang="cs-CZ" b="1" dirty="0"/>
              <a:t>Shrnutí pro praxi:</a:t>
            </a:r>
            <a:endParaRPr lang="cs-CZ" sz="1800" dirty="0"/>
          </a:p>
          <a:p>
            <a:pPr lvl="1"/>
            <a:r>
              <a:rPr lang="cs-CZ" b="1" dirty="0"/>
              <a:t>Bezpečí = absolutní priorita.</a:t>
            </a:r>
            <a:endParaRPr lang="cs-CZ" sz="1600" dirty="0"/>
          </a:p>
          <a:p>
            <a:pPr lvl="1"/>
            <a:r>
              <a:rPr lang="cs-CZ" dirty="0"/>
              <a:t>Dítě nesmí nést následky jednání dospělých.</a:t>
            </a:r>
            <a:endParaRPr lang="cs-CZ" sz="1600" dirty="0"/>
          </a:p>
          <a:p>
            <a:pPr lvl="1"/>
            <a:r>
              <a:rPr lang="cs-CZ" dirty="0"/>
              <a:t>OSPOD chrání dítě, i když je to pro rodiče nepohodlné.</a:t>
            </a:r>
            <a:endParaRPr lang="cs-CZ" sz="1600" dirty="0"/>
          </a:p>
          <a:p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93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B3414-CEC5-D919-DEFF-28734154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Dítě v kontextu domácího násilí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9D844-57E3-7AF3-F208-5877370D6F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Dítě vystavené domácímu násilí: Oběť, ne jen svědek</a:t>
            </a:r>
            <a:endParaRPr lang="cs-CZ" sz="1800" dirty="0"/>
          </a:p>
          <a:p>
            <a:pPr lvl="0"/>
            <a:r>
              <a:rPr lang="cs-CZ" dirty="0"/>
              <a:t>Dítě vystavené Domácímu násilí je </a:t>
            </a:r>
            <a:r>
              <a:rPr lang="cs-CZ" b="1" dirty="0"/>
              <a:t>vždy</a:t>
            </a:r>
            <a:r>
              <a:rPr lang="cs-CZ" dirty="0"/>
              <a:t> ohrožené.</a:t>
            </a:r>
            <a:endParaRPr lang="cs-CZ" sz="1800" dirty="0"/>
          </a:p>
          <a:p>
            <a:pPr lvl="0"/>
            <a:r>
              <a:rPr lang="cs-CZ" b="1" dirty="0"/>
              <a:t>Trauma z expozice násilí:</a:t>
            </a:r>
            <a:endParaRPr lang="cs-CZ" sz="1800" dirty="0"/>
          </a:p>
          <a:p>
            <a:pPr lvl="1"/>
            <a:r>
              <a:rPr lang="cs-CZ" dirty="0"/>
              <a:t>Psychické dopady (úzkosti, deprese, posttraumatická stresová porucha – PTSD).</a:t>
            </a:r>
            <a:endParaRPr lang="cs-CZ" sz="1600" dirty="0"/>
          </a:p>
          <a:p>
            <a:pPr lvl="1"/>
            <a:r>
              <a:rPr lang="cs-CZ" dirty="0"/>
              <a:t>Somatické potíže (bolesti hlavy, břicha, poruchy spánku).</a:t>
            </a:r>
            <a:endParaRPr lang="cs-CZ" sz="1600" dirty="0"/>
          </a:p>
          <a:p>
            <a:pPr lvl="1"/>
            <a:r>
              <a:rPr lang="cs-CZ" dirty="0"/>
              <a:t>Vliv na školní prospěch a sociální vztahy.</a:t>
            </a:r>
            <a:endParaRPr lang="cs-CZ" sz="1600" dirty="0"/>
          </a:p>
          <a:p>
            <a:pPr lvl="0"/>
            <a:r>
              <a:rPr lang="cs-CZ" b="1" dirty="0"/>
              <a:t>Priorita:</a:t>
            </a:r>
            <a:r>
              <a:rPr lang="cs-CZ" dirty="0"/>
              <a:t> Bezpečí dítěte musí mít přednost před právem na kontakt s rodičem, který nezvládá agresi a ohrožuje rodinu.</a:t>
            </a:r>
            <a:endParaRPr lang="cs-CZ" sz="1800" dirty="0"/>
          </a:p>
          <a:p>
            <a:pPr lvl="0"/>
            <a:r>
              <a:rPr lang="cs-CZ" b="1" dirty="0"/>
              <a:t>Cíl:</a:t>
            </a:r>
            <a:r>
              <a:rPr lang="cs-CZ" dirty="0"/>
              <a:t> Zajistit bezpečné prostředí, kde trauma neeskaluje, a poskytnout odbornou podporu.</a:t>
            </a:r>
            <a:endParaRPr lang="cs-CZ" sz="18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69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883F5-F748-A17F-039C-8B349BBB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Intervenčního centra v systému pomoci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8B4D10-169F-5E5A-5D9F-90879ADDCE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Intervenční centrum poskytuje:</a:t>
            </a:r>
            <a:endParaRPr lang="cs-CZ" sz="1800" dirty="0"/>
          </a:p>
          <a:p>
            <a:pPr lvl="1"/>
            <a:r>
              <a:rPr lang="cs-CZ" dirty="0"/>
              <a:t>Krizovou intervenci a psychosociální podporu obětem DN.</a:t>
            </a:r>
            <a:endParaRPr lang="cs-CZ" sz="1600" dirty="0"/>
          </a:p>
          <a:p>
            <a:pPr lvl="1"/>
            <a:r>
              <a:rPr lang="cs-CZ" dirty="0"/>
              <a:t>Pomoc s komplexním bezpečnostním plánováním.</a:t>
            </a:r>
            <a:endParaRPr lang="cs-CZ" sz="1600" dirty="0"/>
          </a:p>
          <a:p>
            <a:pPr lvl="1"/>
            <a:r>
              <a:rPr lang="cs-CZ" dirty="0"/>
              <a:t>Sociálně-právní poradenství.</a:t>
            </a:r>
            <a:endParaRPr lang="cs-CZ" sz="1600" dirty="0"/>
          </a:p>
          <a:p>
            <a:pPr lvl="1"/>
            <a:r>
              <a:rPr lang="cs-CZ" dirty="0"/>
              <a:t>Sdílení relevantních informací s partnery v souladu se zákonem.</a:t>
            </a:r>
            <a:endParaRPr lang="cs-CZ" sz="1600" dirty="0"/>
          </a:p>
          <a:p>
            <a:pPr lvl="1"/>
            <a:r>
              <a:rPr lang="cs-CZ" dirty="0"/>
              <a:t>Podporu a aktivní účast na mezioborové spolupráci.</a:t>
            </a:r>
            <a:endParaRPr lang="cs-CZ" sz="1600" dirty="0"/>
          </a:p>
          <a:p>
            <a:pPr lvl="0"/>
            <a:r>
              <a:rPr lang="cs-CZ" b="1" dirty="0"/>
              <a:t>Účel koordinace:</a:t>
            </a:r>
            <a:r>
              <a:rPr lang="cs-CZ" dirty="0"/>
              <a:t> Koordinace pomoci obětem domácího násilí a ochrana nezletilých dětí.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02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8F5A4-D850-6D81-63F3-AC5714D0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Zásady spolupráce a sdílení informací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322A1-9200-0634-93E2-9012BC8F79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cs-CZ" b="1" dirty="0"/>
              <a:t>Klíčové zásady:</a:t>
            </a:r>
            <a:endParaRPr lang="cs-CZ" sz="1800" dirty="0"/>
          </a:p>
          <a:p>
            <a:pPr lvl="1"/>
            <a:r>
              <a:rPr lang="cs-CZ" dirty="0"/>
              <a:t>Bezpečí obětí a dětí jako absolutní priorita.</a:t>
            </a:r>
            <a:endParaRPr lang="cs-CZ" sz="1600" dirty="0"/>
          </a:p>
          <a:p>
            <a:pPr lvl="1"/>
            <a:r>
              <a:rPr lang="cs-CZ" dirty="0"/>
              <a:t>Respekt, důvěra a transparentní spolupráce.</a:t>
            </a:r>
            <a:endParaRPr lang="cs-CZ" sz="1600" dirty="0"/>
          </a:p>
          <a:p>
            <a:pPr lvl="1"/>
            <a:r>
              <a:rPr lang="cs-CZ" b="1" dirty="0"/>
              <a:t>Sdílení informací jen v zákonném rozsahu</a:t>
            </a:r>
            <a:r>
              <a:rPr lang="cs-CZ" dirty="0"/>
              <a:t> (např. v rámci § 31a Zákona o SPOD nebo se souhlasem klienta/zákonného zástupce).</a:t>
            </a:r>
            <a:endParaRPr lang="cs-CZ" sz="1600" dirty="0"/>
          </a:p>
          <a:p>
            <a:pPr lvl="1"/>
            <a:r>
              <a:rPr lang="cs-CZ" dirty="0"/>
              <a:t>Dítě vnímáno jako samostatná oběť se specifickými potřebami.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995221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461</TotalTime>
  <Words>1130</Words>
  <Application>Microsoft Office PowerPoint</Application>
  <PresentationFormat>Širokoúhlá obrazovka</PresentationFormat>
  <Paragraphs>128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Rasa</vt:lpstr>
      <vt:lpstr>Times New Roman</vt:lpstr>
      <vt:lpstr>Tw Cen MT</vt:lpstr>
      <vt:lpstr>Kapka</vt:lpstr>
      <vt:lpstr>Dítě ohrožené násilím  v rodině</vt:lpstr>
      <vt:lpstr>Intervenční centra v ČR</vt:lpstr>
      <vt:lpstr>Včasná ochrana a efektivní zvládání situací ohrožení nezletilého dítěte</vt:lpstr>
      <vt:lpstr>Nejlepší zájem dítěte – Právní hledisko</vt:lpstr>
      <vt:lpstr>Nejlepší zájem dítěte – Klíčová kritéria </vt:lpstr>
      <vt:lpstr>Nejlepší zájem dítěte – Etika a praxe</vt:lpstr>
      <vt:lpstr>Dítě v kontextu domácího násilí</vt:lpstr>
      <vt:lpstr>Role Intervenčního centra v systému pomoci </vt:lpstr>
      <vt:lpstr>Zásady spolupráce a sdílení informací </vt:lpstr>
      <vt:lpstr>Role OSPOD v systému pomoci jak ji vnímáme v rámci systému</vt:lpstr>
      <vt:lpstr>Multidisciplinární setkání a plánování </vt:lpstr>
      <vt:lpstr>Práce s dítětem a doporučená péče </vt:lpstr>
      <vt:lpstr> Práce s osobou nezvládající agresi jako důležitá součást při pomoci nezletilému dítěti </vt:lpstr>
      <vt:lpstr>Dobrá praxe vs. Špatná praxe: Klíčové rozdíly</vt:lpstr>
      <vt:lpstr>Závěr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Když se řekne „domácí násilí“</dc:title>
  <dc:creator>Honzl</dc:creator>
  <cp:lastModifiedBy>Khollová Petra Mgr. (MPSV)</cp:lastModifiedBy>
  <cp:revision>11</cp:revision>
  <dcterms:created xsi:type="dcterms:W3CDTF">2022-05-10T07:13:00Z</dcterms:created>
  <dcterms:modified xsi:type="dcterms:W3CDTF">2025-12-02T14:37:16Z</dcterms:modified>
</cp:coreProperties>
</file>